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9144000"/>
  <p:notesSz cx="6858000" cy="9144000"/>
  <p:embeddedFontLst>
    <p:embeddedFont>
      <p:font typeface="Gill Sans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6" roundtripDataSignature="AMtx7mhH4AeXyQ9cwQZxrkp1WXRsmJ6Z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GillSans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Gill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5249ba4c0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5249ba4c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ctrTitle"/>
          </p:nvPr>
        </p:nvSpPr>
        <p:spPr>
          <a:xfrm>
            <a:off x="1219200" y="3886200"/>
            <a:ext cx="68580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ookman Old Style"/>
              <a:buNone/>
              <a:defRPr sz="3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subTitle"/>
          </p:nvPr>
        </p:nvSpPr>
        <p:spPr>
          <a:xfrm>
            <a:off x="1219200" y="5124450"/>
            <a:ext cx="6858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600"/>
              </a:spcBef>
              <a:spcAft>
                <a:spcPts val="0"/>
              </a:spcAft>
              <a:buSzPts val="1520"/>
              <a:buNone/>
              <a:defRPr sz="2000">
                <a:solidFill>
                  <a:schemeClr val="dk2"/>
                </a:solidFill>
                <a:latin typeface="Bookman Old Style"/>
                <a:ea typeface="Bookman Old Style"/>
                <a:cs typeface="Bookman Old Style"/>
                <a:sym typeface="Bookman Old Style"/>
              </a:defRPr>
            </a:lvl1pPr>
            <a:lvl2pPr lvl="1" algn="ctr">
              <a:spcBef>
                <a:spcPts val="500"/>
              </a:spcBef>
              <a:spcAft>
                <a:spcPts val="0"/>
              </a:spcAft>
              <a:buSzPts val="1368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SzPts val="1368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1260"/>
              <a:buNone/>
              <a:defRPr/>
            </a:lvl4pPr>
            <a:lvl5pPr lvl="4" algn="ctr">
              <a:spcBef>
                <a:spcPts val="300"/>
              </a:spcBef>
              <a:spcAft>
                <a:spcPts val="0"/>
              </a:spcAft>
              <a:buSzPts val="1260"/>
              <a:buNone/>
              <a:defRPr/>
            </a:lvl5pPr>
            <a:lvl6pPr lvl="5" algn="ctr">
              <a:spcBef>
                <a:spcPts val="300"/>
              </a:spcBef>
              <a:spcAft>
                <a:spcPts val="0"/>
              </a:spcAft>
              <a:buSzPts val="1350"/>
              <a:buNone/>
              <a:defRPr/>
            </a:lvl6pPr>
            <a:lvl7pPr lvl="6" algn="ctr">
              <a:spcBef>
                <a:spcPts val="300"/>
              </a:spcBef>
              <a:spcAft>
                <a:spcPts val="0"/>
              </a:spcAft>
              <a:buSzPts val="1350"/>
              <a:buNone/>
              <a:defRPr/>
            </a:lvl7pPr>
            <a:lvl8pPr lvl="7" algn="ctr">
              <a:spcBef>
                <a:spcPts val="300"/>
              </a:spcBef>
              <a:spcAft>
                <a:spcPts val="0"/>
              </a:spcAft>
              <a:buSzPts val="1350"/>
              <a:buNone/>
              <a:defRPr/>
            </a:lvl8pPr>
            <a:lvl9pPr lvl="8" algn="ctr">
              <a:spcBef>
                <a:spcPts val="300"/>
              </a:spcBef>
              <a:spcAft>
                <a:spcPts val="0"/>
              </a:spcAft>
              <a:buSzPts val="1350"/>
              <a:buNone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6400800" y="6354762"/>
            <a:ext cx="2286000" cy="36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2898775" y="6354762"/>
            <a:ext cx="3475037" cy="36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1216025" y="6354762"/>
            <a:ext cx="1219200" cy="36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/>
        </p:nvSpPr>
        <p:spPr>
          <a:xfrm>
            <a:off x="904875" y="3648075"/>
            <a:ext cx="7315200" cy="1279525"/>
          </a:xfrm>
          <a:prstGeom prst="rect">
            <a:avLst/>
          </a:prstGeom>
          <a:noFill/>
          <a:ln cap="rnd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8"/>
          <p:cNvSpPr txBox="1"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cap="rnd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8"/>
          <p:cNvSpPr txBox="1"/>
          <p:nvPr/>
        </p:nvSpPr>
        <p:spPr>
          <a:xfrm>
            <a:off x="904875" y="3648075"/>
            <a:ext cx="228600" cy="12795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8"/>
          <p:cNvSpPr txBox="1"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8"/>
          <p:cNvSpPr txBox="1"/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Bookman Old Style"/>
              <a:buNone/>
              <a:defRPr b="0" i="0" sz="3200" u="none" cap="none" strike="noStrike">
                <a:solidFill>
                  <a:schemeClr val="dk2"/>
                </a:solidFill>
                <a:latin typeface="Bookman Old Style"/>
                <a:ea typeface="Bookman Old Style"/>
                <a:cs typeface="Bookman Old Style"/>
                <a:sym typeface="Bookman Old Sty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457200" y="1219200"/>
            <a:ext cx="8229600" cy="4910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4076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76"/>
              <a:buFont typeface="Noto Sans Symbols"/>
              <a:buChar char="🞂"/>
              <a:defRPr b="0" i="0" sz="2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39597" lvl="1" marL="9144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48"/>
              <a:buFont typeface="Noto Sans Symbols"/>
              <a:buChar char="🞂"/>
              <a:defRPr b="0" i="0" sz="23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25119" lvl="2" marL="1371600" marR="0" rtl="0" algn="l">
              <a:spcBef>
                <a:spcPts val="500"/>
              </a:spcBef>
              <a:spcAft>
                <a:spcPts val="0"/>
              </a:spcAft>
              <a:buClr>
                <a:srgbClr val="BABABA"/>
              </a:buClr>
              <a:buSzPts val="1520"/>
              <a:buFont typeface="Noto Sans Symbols"/>
              <a:buChar char="🞂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0861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8BA1B3"/>
              </a:buClr>
              <a:buSzPts val="1260"/>
              <a:buFont typeface="Noto Sans Symbols"/>
              <a:buChar char="◻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9972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spcBef>
                <a:spcPts val="300"/>
              </a:spcBef>
              <a:spcAft>
                <a:spcPts val="0"/>
              </a:spcAft>
              <a:buClr>
                <a:srgbClr val="8BA1B3"/>
              </a:buClr>
              <a:buSzPts val="1200"/>
              <a:buFont typeface="Noto Sans Symbols"/>
              <a:buChar char="🞂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95275" lvl="6" marL="3200400" marR="0" rtl="0" algn="l">
              <a:spcBef>
                <a:spcPts val="300"/>
              </a:spcBef>
              <a:spcAft>
                <a:spcPts val="0"/>
              </a:spcAft>
              <a:buClr>
                <a:srgbClr val="646C8F"/>
              </a:buClr>
              <a:buSzPts val="1050"/>
              <a:buFont typeface="Noto Sans Symbols"/>
              <a:buChar char="🞂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95275" lvl="7" marL="3657600" marR="0" rtl="0" algn="l">
              <a:spcBef>
                <a:spcPts val="300"/>
              </a:spcBef>
              <a:spcAft>
                <a:spcPts val="0"/>
              </a:spcAft>
              <a:buClr>
                <a:srgbClr val="BABABA"/>
              </a:buClr>
              <a:buSzPts val="1050"/>
              <a:buFont typeface="Noto Sans Symbols"/>
              <a:buChar char="🞂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85750" lvl="8" marL="4114800" marR="0" rtl="0" algn="l">
              <a:spcBef>
                <a:spcPts val="300"/>
              </a:spcBef>
              <a:spcAft>
                <a:spcPts val="0"/>
              </a:spcAft>
              <a:buClr>
                <a:srgbClr val="9FB8CD"/>
              </a:buClr>
              <a:buSzPts val="900"/>
              <a:buFont typeface="Noto Sans Symbols"/>
              <a:buChar char="🞂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6400800" y="6354762"/>
            <a:ext cx="2286000" cy="36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2898775" y="6354762"/>
            <a:ext cx="3475037" cy="36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1216025" y="6354762"/>
            <a:ext cx="1219200" cy="36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14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"/>
          <p:cNvSpPr txBox="1"/>
          <p:nvPr>
            <p:ph type="ctrTitle"/>
          </p:nvPr>
        </p:nvSpPr>
        <p:spPr>
          <a:xfrm>
            <a:off x="571500" y="285750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Font typeface="Cambria"/>
              <a:buNone/>
            </a:pPr>
            <a:br>
              <a:rPr b="0" i="0" lang="en-US" sz="22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0" i="0" lang="en-US" sz="22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Лабораторна №9</a:t>
            </a:r>
            <a:br>
              <a:rPr b="0" i="0" lang="en-US" sz="22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</a:br>
            <a:br>
              <a:rPr b="0" i="0" lang="en-US" sz="22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0" i="0" lang="en-US" sz="22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Робота з ортофотопланом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/>
          <p:nvPr>
            <p:ph type="ctrTitle"/>
          </p:nvPr>
        </p:nvSpPr>
        <p:spPr>
          <a:xfrm>
            <a:off x="714375" y="35718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Після створення всіх обєктів (20 ділянок) заповнюємо поля “площа” і “периметр” геометричними характеристиками обєктів</a:t>
            </a:r>
            <a:endParaRPr/>
          </a:p>
        </p:txBody>
      </p:sp>
      <p:pic>
        <p:nvPicPr>
          <p:cNvPr id="78" name="Google Shape;7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750" y="1643062"/>
            <a:ext cx="8501062" cy="4779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type="ctrTitle"/>
          </p:nvPr>
        </p:nvSpPr>
        <p:spPr>
          <a:xfrm>
            <a:off x="714375" y="35718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Після створення всіх обєктів (20 ділянок) заповнюємо поля “площа” і “периметр” геометричними характеристиками обєктів</a:t>
            </a:r>
            <a:endParaRPr/>
          </a:p>
        </p:txBody>
      </p:sp>
      <p:pic>
        <p:nvPicPr>
          <p:cNvPr id="84" name="Google Shape;8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312" y="1500187"/>
            <a:ext cx="8653462" cy="4865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/>
          <p:nvPr>
            <p:ph type="ctrTitle"/>
          </p:nvPr>
        </p:nvSpPr>
        <p:spPr>
          <a:xfrm>
            <a:off x="714375" y="35718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Після створення всіх обєктів (20 ділянок) заповнюємо поля “площа” і “периметр” геометричними характеристиками обєктів</a:t>
            </a:r>
            <a:endParaRPr/>
          </a:p>
        </p:txBody>
      </p:sp>
      <p:pic>
        <p:nvPicPr>
          <p:cNvPr id="90" name="Google Shape;9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37475" y="834025"/>
            <a:ext cx="11334351" cy="596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5249ba4c01_0_0"/>
          <p:cNvSpPr txBox="1"/>
          <p:nvPr>
            <p:ph type="ctrTitle"/>
          </p:nvPr>
        </p:nvSpPr>
        <p:spPr>
          <a:xfrm>
            <a:off x="1219200" y="3886200"/>
            <a:ext cx="6858000" cy="99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25249ba4c01_0_0"/>
          <p:cNvSpPr txBox="1"/>
          <p:nvPr>
            <p:ph idx="1" type="subTitle"/>
          </p:nvPr>
        </p:nvSpPr>
        <p:spPr>
          <a:xfrm>
            <a:off x="1219200" y="5124450"/>
            <a:ext cx="68580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type="ctrTitle"/>
          </p:nvPr>
        </p:nvSpPr>
        <p:spPr>
          <a:xfrm>
            <a:off x="976325" y="352437"/>
            <a:ext cx="7772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Cambria"/>
              <a:buNone/>
            </a:pPr>
            <a:r>
              <a:rPr b="0" i="0" lang="en-US" sz="14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Підписуємо одночасно значеннями із двох полів (колонок </a:t>
            </a:r>
            <a:r>
              <a:rPr b="0" i="0" lang="en-US" sz="1400" u="none">
                <a:solidFill>
                  <a:srgbClr val="FF000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PIB </a:t>
            </a:r>
            <a:r>
              <a:rPr b="0" i="0" lang="en-US" sz="14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та </a:t>
            </a:r>
            <a:r>
              <a:rPr b="0" i="0" lang="en-US" sz="1400" u="none">
                <a:solidFill>
                  <a:srgbClr val="FF000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Area</a:t>
            </a:r>
            <a:r>
              <a:rPr b="0" i="0" lang="en-US" sz="14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), але одне під одним </a:t>
            </a:r>
            <a:endParaRPr/>
          </a:p>
        </p:txBody>
      </p:sp>
      <p:pic>
        <p:nvPicPr>
          <p:cNvPr id="102" name="Google Shape;10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980125" y="-103199"/>
            <a:ext cx="11031174" cy="6201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 txBox="1"/>
          <p:nvPr>
            <p:ph type="ctrTitle"/>
          </p:nvPr>
        </p:nvSpPr>
        <p:spPr>
          <a:xfrm>
            <a:off x="714375" y="357187"/>
            <a:ext cx="7772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Результат</a:t>
            </a:r>
            <a:endParaRPr/>
          </a:p>
        </p:txBody>
      </p:sp>
      <p:pic>
        <p:nvPicPr>
          <p:cNvPr id="108" name="Google Shape;10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7187" y="1143000"/>
            <a:ext cx="8589962" cy="482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/>
          <p:nvPr>
            <p:ph type="ctrTitle"/>
          </p:nvPr>
        </p:nvSpPr>
        <p:spPr>
          <a:xfrm>
            <a:off x="714375" y="357187"/>
            <a:ext cx="7772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Статистика за показниками </a:t>
            </a:r>
            <a:endParaRPr/>
          </a:p>
        </p:txBody>
      </p:sp>
      <p:pic>
        <p:nvPicPr>
          <p:cNvPr id="114" name="Google Shape;11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" y="1071562"/>
            <a:ext cx="8224837" cy="4624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>
            <p:ph type="ctrTitle"/>
          </p:nvPr>
        </p:nvSpPr>
        <p:spPr>
          <a:xfrm>
            <a:off x="714375" y="357187"/>
            <a:ext cx="7772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Статистика за показниками </a:t>
            </a:r>
            <a:endParaRPr/>
          </a:p>
        </p:txBody>
      </p:sp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625" y="1071562"/>
            <a:ext cx="8304212" cy="46688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>
            <p:ph type="ctrTitle"/>
          </p:nvPr>
        </p:nvSpPr>
        <p:spPr>
          <a:xfrm>
            <a:off x="714375" y="357187"/>
            <a:ext cx="7772400" cy="2143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Звітні матеріали: </a:t>
            </a:r>
            <a:b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1. шейп-файл зі сформованими земельними ділянками;</a:t>
            </a:r>
            <a:b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2. Вікна з Вашою статистикою по площам земельних ділянок та по значенням периметрів (2 скрін-шоти)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"/>
          <p:cNvSpPr txBox="1"/>
          <p:nvPr>
            <p:ph type="ctrTitle"/>
          </p:nvPr>
        </p:nvSpPr>
        <p:spPr>
          <a:xfrm>
            <a:off x="571500" y="285750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Додавання растрового зображення (ортофотоплану)</a:t>
            </a:r>
            <a:endParaRPr/>
          </a:p>
        </p:txBody>
      </p:sp>
      <p:pic>
        <p:nvPicPr>
          <p:cNvPr id="31" name="Google Shape;3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7187" y="1428750"/>
            <a:ext cx="8310562" cy="4672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"/>
          <p:cNvSpPr txBox="1"/>
          <p:nvPr>
            <p:ph type="ctrTitle"/>
          </p:nvPr>
        </p:nvSpPr>
        <p:spPr>
          <a:xfrm>
            <a:off x="714375" y="0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Перевірка одиниць вимірювання (обовязково необхідно виставити, бо тоді будь-які картометричні операції виконуватися не будуть)</a:t>
            </a:r>
            <a:endParaRPr/>
          </a:p>
        </p:txBody>
      </p:sp>
      <p:pic>
        <p:nvPicPr>
          <p:cNvPr id="37" name="Google Shape;3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188" y="1935676"/>
            <a:ext cx="8887626" cy="499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 txBox="1"/>
          <p:nvPr>
            <p:ph type="ctrTitle"/>
          </p:nvPr>
        </p:nvSpPr>
        <p:spPr>
          <a:xfrm>
            <a:off x="714375" y="0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Створюємо шейп-файл в якому буде збиратися інформація про:</a:t>
            </a:r>
            <a:b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ПІБ власника, номер документу про власність (користування) ділянкою, рік набуття у власність (користування), площа, периметр</a:t>
            </a:r>
            <a:endParaRPr/>
          </a:p>
        </p:txBody>
      </p:sp>
      <p:pic>
        <p:nvPicPr>
          <p:cNvPr id="43" name="Google Shape;4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9725" y="1571625"/>
            <a:ext cx="8296275" cy="46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"/>
          <p:cNvSpPr txBox="1"/>
          <p:nvPr>
            <p:ph type="ctrTitle"/>
          </p:nvPr>
        </p:nvSpPr>
        <p:spPr>
          <a:xfrm>
            <a:off x="714375" y="0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Створюємо шейп-файл в якому буде збиратися інформація про:</a:t>
            </a:r>
            <a:b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ПІБ власника, номер документу про власність (користування) ділянкою, рік набуття у власність (користування), площа, периметр</a:t>
            </a:r>
            <a:b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Зберігатися будуть площинні обєкти</a:t>
            </a:r>
            <a:endParaRPr/>
          </a:p>
        </p:txBody>
      </p:sp>
      <p:pic>
        <p:nvPicPr>
          <p:cNvPr id="49" name="Google Shape;4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2125" y="1971675"/>
            <a:ext cx="8691561" cy="488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/>
          <p:nvPr>
            <p:ph type="ctrTitle"/>
          </p:nvPr>
        </p:nvSpPr>
        <p:spPr>
          <a:xfrm>
            <a:off x="714375" y="35718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Створюємо (цифруємо) 20 земельних ділянок максимально  використовуючи наявні загорожі та межі з ортофотоплану.</a:t>
            </a:r>
            <a:b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Важливо: дотримуватися топології (ділянки межують вузол-у-вузол), зручно при цьому колір заливки земельних ділянок зробити прозорим, заповнити всі характеристики в таблиці крім “площа” та “периметр”</a:t>
            </a:r>
            <a:endParaRPr/>
          </a:p>
        </p:txBody>
      </p:sp>
      <p:pic>
        <p:nvPicPr>
          <p:cNvPr id="55" name="Google Shape;5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375" y="1928812"/>
            <a:ext cx="7978775" cy="44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3262" y="1670062"/>
            <a:ext cx="8358189" cy="469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type="ctrTitle"/>
          </p:nvPr>
        </p:nvSpPr>
        <p:spPr>
          <a:xfrm>
            <a:off x="714375" y="35718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Після створення всіх обєктів (20 ділянок) заповнюємо поля геометричними характеристиками обєктів</a:t>
            </a:r>
            <a:endParaRPr/>
          </a:p>
        </p:txBody>
      </p:sp>
      <p:pic>
        <p:nvPicPr>
          <p:cNvPr id="66" name="Google Shape;6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625" y="1428750"/>
            <a:ext cx="8439150" cy="4745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"/>
          <p:cNvSpPr txBox="1"/>
          <p:nvPr>
            <p:ph type="ctrTitle"/>
          </p:nvPr>
        </p:nvSpPr>
        <p:spPr>
          <a:xfrm>
            <a:off x="714375" y="35718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ambria"/>
              <a:buNone/>
            </a:pPr>
            <a:r>
              <a:rPr b="0" i="0" lang="en-US" sz="1600" u="none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Після створення всіх обєктів (20 ділянок) заповнюємо поля геометричними характеристиками обєктів</a:t>
            </a:r>
            <a:endParaRPr/>
          </a:p>
        </p:txBody>
      </p:sp>
      <p:pic>
        <p:nvPicPr>
          <p:cNvPr id="72" name="Google Shape;7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6612" y="1167562"/>
            <a:ext cx="8407399" cy="4725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Начальная">
  <a:themeElements>
    <a:clrScheme name="Начальная">
      <a:dk1>
        <a:srgbClr val="000000"/>
      </a:dk1>
      <a:lt1>
        <a:srgbClr val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2020-05-04T05:53:37Z</dcterms:created>
  <dc:creator>User</dc:creator>
</cp:coreProperties>
</file>